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8" r:id="rId3"/>
    <p:sldId id="455" r:id="rId4"/>
    <p:sldId id="456" r:id="rId5"/>
    <p:sldId id="458" r:id="rId6"/>
    <p:sldId id="459" r:id="rId7"/>
    <p:sldId id="460" r:id="rId8"/>
    <p:sldId id="461" r:id="rId9"/>
    <p:sldId id="462" r:id="rId10"/>
    <p:sldId id="463" r:id="rId11"/>
    <p:sldId id="466" r:id="rId12"/>
    <p:sldId id="464" r:id="rId13"/>
    <p:sldId id="465" r:id="rId14"/>
    <p:sldId id="467" r:id="rId15"/>
    <p:sldId id="468" r:id="rId16"/>
    <p:sldId id="469" r:id="rId17"/>
    <p:sldId id="470" r:id="rId18"/>
    <p:sldId id="471" r:id="rId19"/>
    <p:sldId id="484" r:id="rId20"/>
    <p:sldId id="475" r:id="rId21"/>
    <p:sldId id="476" r:id="rId22"/>
    <p:sldId id="477" r:id="rId23"/>
    <p:sldId id="478" r:id="rId24"/>
    <p:sldId id="479" r:id="rId25"/>
    <p:sldId id="480" r:id="rId26"/>
    <p:sldId id="481" r:id="rId27"/>
    <p:sldId id="482" r:id="rId28"/>
    <p:sldId id="483" r:id="rId29"/>
    <p:sldId id="337" r:id="rId3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1267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931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6175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1344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0365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082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9195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3004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785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1744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5828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04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09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codegeniuslda.com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68706"/>
            <a:ext cx="7772400" cy="1017494"/>
          </a:xfrm>
        </p:spPr>
        <p:txBody>
          <a:bodyPr/>
          <a:lstStyle/>
          <a:p>
            <a:r>
              <a:rPr lang="cs-CZ" b="1" dirty="0"/>
              <a:t>ERP and CRM Systems</a:t>
            </a:r>
            <a:endParaRPr lang="en-US" b="1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E1F44E6F-3012-467B-9579-5E3131DFE0C6}"/>
              </a:ext>
            </a:extLst>
          </p:cNvPr>
          <p:cNvSpPr txBox="1"/>
          <p:nvPr/>
        </p:nvSpPr>
        <p:spPr>
          <a:xfrm>
            <a:off x="597024" y="1642923"/>
            <a:ext cx="3870664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CODE GENIUS, LDA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We are a creative IT Consulting and IT Service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Company</a:t>
            </a:r>
            <a:endParaRPr kumimoji="0" lang="cs-CZ" sz="1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Podnadpis 2"/>
          <p:cNvSpPr txBox="1">
            <a:spLocks/>
          </p:cNvSpPr>
          <p:nvPr/>
        </p:nvSpPr>
        <p:spPr>
          <a:xfrm>
            <a:off x="641412" y="4188653"/>
            <a:ext cx="7861176" cy="1333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53999" indent="0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None/>
              <a:defRPr sz="18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1pPr>
            <a:lvl2pPr marL="342892" indent="0" algn="ctr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None/>
              <a:defRPr sz="15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2pPr>
            <a:lvl3pPr marL="685783" indent="0" algn="ctr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None/>
              <a:defRPr sz="135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3pPr>
            <a:lvl4pPr marL="1028675" indent="0" algn="ctr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None/>
              <a:defRPr sz="12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4pPr>
            <a:lvl5pPr marL="1371566" indent="0" algn="ctr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None/>
              <a:defRPr sz="12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5pPr>
            <a:lvl6pPr marL="1714457" indent="0" algn="ctr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348" indent="0" algn="ctr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240" indent="0" algn="ctr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132" indent="0" algn="ctr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999" marR="0" lvl="0" indent="0" algn="l" defTabSz="685783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CF1F28"/>
              </a:buClr>
              <a:buSzPct val="75000"/>
              <a:buFont typeface="Arial" panose="020B0604020202020204" pitchFamily="34" charset="0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13131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53999" marR="0" lvl="0" indent="0" algn="l" defTabSz="685783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CF1F28"/>
              </a:buClr>
              <a:buSzPct val="75000"/>
              <a:buFont typeface="Arial" panose="020B0604020202020204" pitchFamily="34" charset="0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Tel: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+258 86 499 4658</a:t>
            </a:r>
            <a:endParaRPr kumimoji="0" lang="cs-CZ" sz="1800" b="0" i="0" u="none" strike="noStrike" kern="1200" cap="none" spc="0" normalizeH="0" baseline="0" noProof="0" dirty="0">
              <a:ln>
                <a:noFill/>
              </a:ln>
              <a:solidFill>
                <a:srgbClr val="313131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53999" marR="0" lvl="0" indent="0" algn="l" defTabSz="685783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CF1F28"/>
              </a:buClr>
              <a:buSzPct val="75000"/>
              <a:buFont typeface="Arial" panose="020B0604020202020204" pitchFamily="34" charset="0"/>
              <a:buNone/>
              <a:tabLst/>
              <a:defRPr/>
            </a:pPr>
            <a:r>
              <a:rPr kumimoji="0" 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E-mail: </a:t>
            </a:r>
            <a:r>
              <a:rPr lang="en-US" dirty="0">
                <a:latin typeface="Calibri Light" panose="020F0302020204030204"/>
                <a:hlinkClick r:id="rId3"/>
              </a:rPr>
              <a:t>info@codegeniuslda.com</a:t>
            </a:r>
            <a:endParaRPr lang="en-US" dirty="0">
              <a:latin typeface="Calibri Light" panose="020F0302020204030204"/>
            </a:endParaRPr>
          </a:p>
          <a:p>
            <a:pPr marL="53999" marR="0" lvl="0" indent="0" algn="l" defTabSz="685783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CF1F28"/>
              </a:buClr>
              <a:buSzPct val="75000"/>
              <a:buFont typeface="Arial" panose="020B0604020202020204" pitchFamily="34" charset="0"/>
              <a:buNone/>
              <a:tabLst/>
              <a:defRPr/>
            </a:pPr>
            <a:r>
              <a:rPr lang="en-US" b="1" dirty="0">
                <a:latin typeface="Calibri Light" panose="020F0302020204030204"/>
              </a:rPr>
              <a:t>Website:</a:t>
            </a:r>
            <a:r>
              <a:rPr lang="en-US" dirty="0">
                <a:latin typeface="Calibri Light" panose="020F0302020204030204"/>
              </a:rPr>
              <a:t> www.codegeniuslda.com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E0B5644D-4BDC-4D31-8B8A-8986699E886D}"/>
              </a:ext>
            </a:extLst>
          </p:cNvPr>
          <p:cNvSpPr/>
          <p:nvPr/>
        </p:nvSpPr>
        <p:spPr>
          <a:xfrm>
            <a:off x="385482" y="627529"/>
            <a:ext cx="3478306" cy="10153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AD3717DA-C520-40CD-8C03-9A4E5A74B8EC}"/>
              </a:ext>
            </a:extLst>
          </p:cNvPr>
          <p:cNvSpPr/>
          <p:nvPr/>
        </p:nvSpPr>
        <p:spPr>
          <a:xfrm>
            <a:off x="4912659" y="6436659"/>
            <a:ext cx="3944470" cy="19722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12E6F7AC-EFE5-4301-8E48-D0723F0D2FC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482" y="379716"/>
            <a:ext cx="3411244" cy="1574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CRM – definição e função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375" y="1866106"/>
            <a:ext cx="6191250" cy="4000500"/>
          </a:xfr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D76CF512-53D1-41C3-A4AE-7AD78E20EB01}"/>
              </a:ext>
            </a:extLst>
          </p:cNvPr>
          <p:cNvSpPr/>
          <p:nvPr/>
        </p:nvSpPr>
        <p:spPr>
          <a:xfrm>
            <a:off x="4885765" y="6042021"/>
            <a:ext cx="4195482" cy="5918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880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Como estão relacionados o ERP e o CRM?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Os sistemas ERP e CRM tratam de </a:t>
            </a:r>
            <a:r>
              <a:rPr lang="pt-BR" dirty="0" err="1"/>
              <a:t>contactos</a:t>
            </a:r>
            <a:r>
              <a:rPr lang="pt-BR" dirty="0"/>
              <a:t>, empresas, cotações, encomendas e previsões.</a:t>
            </a:r>
          </a:p>
          <a:p>
            <a:pPr algn="just"/>
            <a:r>
              <a:rPr lang="pt-BR" dirty="0"/>
              <a:t>Ambos os sistemas gerem a configuração de artigos de linha, pacotes, horários de entrega e faturas.</a:t>
            </a:r>
          </a:p>
          <a:p>
            <a:pPr algn="just"/>
            <a:r>
              <a:rPr lang="pt-BR" dirty="0"/>
              <a:t>Embora ainda exista um elevado grau de confusão em torno de ambos os sistemas, uma vez que o utilizador médio não sabe como um dos sistemas se liga ao outro e como as funcionalidades principais diferem.</a:t>
            </a:r>
          </a:p>
          <a:p>
            <a:pPr algn="just"/>
            <a:r>
              <a:rPr lang="pt-BR" dirty="0"/>
              <a:t>Por exemplo, um potencial comprador liga-lhe e diz que não tem a certeza se precisa de um novo sistema ERP ou CRM.</a:t>
            </a:r>
          </a:p>
          <a:p>
            <a:pPr algn="just"/>
            <a:r>
              <a:rPr lang="pt-BR" dirty="0"/>
              <a:t>Conhecem as funções essenciais de um sistema CRM, mas não têm a certeza se um ERP será capaz de oferecer a mesma funcionalidade.</a:t>
            </a:r>
            <a:endParaRPr lang="cs-CZ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B5964631-B3E4-4A51-B39D-C23DF553FB70}"/>
              </a:ext>
            </a:extLst>
          </p:cNvPr>
          <p:cNvSpPr/>
          <p:nvPr/>
        </p:nvSpPr>
        <p:spPr>
          <a:xfrm>
            <a:off x="4831976" y="6196811"/>
            <a:ext cx="4312024" cy="592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825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Como estão relacionados o ERP e o CRM?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Este é um exemplo clássico de desinformação devido à falta de conhecimento.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A maioria dos sistemas ERP terá alguns, se não todos, os componentes de CRM, juntamente com a capacidade de integração com um sistema CRM de terceiros.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Embora, geralmente, os componentes de CRM dos sistemas ERP não estejam tão repletos de funcionalidades como a nata da cultura ou as plataformas de CRM independentes e especializadas.</a:t>
            </a:r>
            <a:endParaRPr lang="cs-CZ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0739104D-126D-44C7-9DA2-D637F63E941D}"/>
              </a:ext>
            </a:extLst>
          </p:cNvPr>
          <p:cNvSpPr/>
          <p:nvPr/>
        </p:nvSpPr>
        <p:spPr>
          <a:xfrm>
            <a:off x="4903694" y="6041763"/>
            <a:ext cx="4240306" cy="592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7776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Como estão relacionados o ERP e o CRM?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Da mesma forma, a maioria dos sistemas ERP que possuem componentes de CRM oferecerão automação de marketing e força de vendas.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No entanto, estes sistemas ERP podem carecer de funcionalidades adicionais, como suporte de </a:t>
            </a:r>
            <a:r>
              <a:rPr lang="pt-BR" dirty="0" err="1"/>
              <a:t>call</a:t>
            </a:r>
            <a:r>
              <a:rPr lang="pt-BR" dirty="0"/>
              <a:t> center, gestão de comunidades ou gestão de redes sociais.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 ausência destes componentes não prejudicará o desempenho do sistema, mas diminuirá a experiência geral do utilizador.</a:t>
            </a:r>
            <a:endParaRPr lang="cs-CZ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7C41D047-368F-482C-B689-341E44475D0A}"/>
              </a:ext>
            </a:extLst>
          </p:cNvPr>
          <p:cNvSpPr/>
          <p:nvPr/>
        </p:nvSpPr>
        <p:spPr>
          <a:xfrm>
            <a:off x="4939553" y="6041763"/>
            <a:ext cx="4043082" cy="592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961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ERP e CRM – Diferença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t-BR" dirty="0"/>
              <a:t>A principal diferença entre os sistemas ERP e CRM é que utilizam abordagens diferentes para aumentar a rentabilidade.</a:t>
            </a:r>
          </a:p>
          <a:p>
            <a:pPr algn="just"/>
            <a:r>
              <a:rPr lang="pt-BR" dirty="0"/>
              <a:t>Um ERP foca-se na redução de despesas gerais e custos, trazendo a automatização.</a:t>
            </a:r>
          </a:p>
          <a:p>
            <a:pPr algn="just"/>
            <a:r>
              <a:rPr lang="pt-BR" dirty="0"/>
              <a:t>Através deste processo, os processos de negócio tornam-se mais eficientes e o ERP minimiza a quantidade de capital despendido nestes processos.</a:t>
            </a:r>
          </a:p>
          <a:p>
            <a:pPr algn="just"/>
            <a:r>
              <a:rPr lang="pt-BR" dirty="0"/>
              <a:t>Um CRM, por outro lado, trabalha para aumentar os lucros produzindo maior volume de vendas.</a:t>
            </a:r>
          </a:p>
          <a:p>
            <a:pPr algn="just"/>
            <a:r>
              <a:rPr lang="pt-BR" dirty="0"/>
              <a:t>O CRM fornece um repositório de dados dos clientes, permitindo que as partes interessadas, sejam elas o CEO da empresa ou um representante de vendas, utilizem esses dados de forma eficaz e melhorem o relacionamento com os clientes, aumentando assim a lealdade do cliente e os lucros.</a:t>
            </a:r>
            <a:endParaRPr lang="cs-CZ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F66AF76D-8CE8-471C-919E-67A9E7A28E6C}"/>
              </a:ext>
            </a:extLst>
          </p:cNvPr>
          <p:cNvSpPr/>
          <p:nvPr/>
        </p:nvSpPr>
        <p:spPr>
          <a:xfrm>
            <a:off x="4948517" y="6149789"/>
            <a:ext cx="4016189" cy="4840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7325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ERP e CRM – Funcionalidades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 fontAlgn="base">
              <a:buNone/>
            </a:pPr>
            <a:r>
              <a:rPr lang="en-US" b="1" dirty="0" err="1"/>
              <a:t>Recursos</a:t>
            </a:r>
            <a:r>
              <a:rPr lang="en-US" b="1" dirty="0"/>
              <a:t> de ERP</a:t>
            </a:r>
          </a:p>
          <a:p>
            <a:pPr algn="just" fontAlgn="base"/>
            <a:r>
              <a:rPr lang="pt-BR" dirty="0"/>
              <a:t>Gestão do processo de distribuição.</a:t>
            </a:r>
          </a:p>
          <a:p>
            <a:pPr algn="just" fontAlgn="base"/>
            <a:r>
              <a:rPr lang="pt-BR" dirty="0"/>
              <a:t>Gestão da cadeia de abastecimento.</a:t>
            </a:r>
          </a:p>
          <a:p>
            <a:pPr algn="just" fontAlgn="base"/>
            <a:r>
              <a:rPr lang="pt-BR" dirty="0"/>
              <a:t>Base de conhecimento de serviços.</a:t>
            </a:r>
          </a:p>
          <a:p>
            <a:pPr algn="just" fontAlgn="base"/>
            <a:r>
              <a:rPr lang="pt-BR" dirty="0"/>
              <a:t>Melhore a precisão dos dados financeiros.</a:t>
            </a:r>
          </a:p>
          <a:p>
            <a:pPr algn="just" fontAlgn="base"/>
            <a:r>
              <a:rPr lang="pt-BR" dirty="0"/>
              <a:t>Facilite um melhor planeamento do projeto.</a:t>
            </a:r>
          </a:p>
          <a:p>
            <a:pPr algn="just" fontAlgn="base"/>
            <a:r>
              <a:rPr lang="pt-BR" dirty="0"/>
              <a:t>Automatize o ciclo de vida dos colaboradores.</a:t>
            </a:r>
          </a:p>
          <a:p>
            <a:pPr algn="just" fontAlgn="base"/>
            <a:r>
              <a:rPr lang="pt-BR" dirty="0"/>
              <a:t>Estandardize procedimentos comerciais críticos.</a:t>
            </a:r>
          </a:p>
          <a:p>
            <a:pPr algn="just" fontAlgn="base"/>
            <a:r>
              <a:rPr lang="pt-BR" dirty="0"/>
              <a:t>Reduza as tarefas redundantes.</a:t>
            </a:r>
          </a:p>
          <a:p>
            <a:pPr algn="just" fontAlgn="base"/>
            <a:r>
              <a:rPr lang="pt-BR" dirty="0"/>
              <a:t>Avalie as necessidades do negócio.</a:t>
            </a:r>
          </a:p>
          <a:p>
            <a:pPr algn="just" fontAlgn="base"/>
            <a:r>
              <a:rPr lang="pt-BR" dirty="0"/>
              <a:t>Aplicações contabilísticas e financeiras.</a:t>
            </a:r>
          </a:p>
          <a:p>
            <a:pPr algn="just" fontAlgn="base"/>
            <a:r>
              <a:rPr lang="pt-BR" dirty="0"/>
              <a:t>Custos de compra mais baixos.</a:t>
            </a:r>
          </a:p>
          <a:p>
            <a:pPr algn="just" fontAlgn="base"/>
            <a:r>
              <a:rPr lang="pt-BR" dirty="0"/>
              <a:t>Gerir recursos humanos.</a:t>
            </a:r>
          </a:p>
          <a:p>
            <a:pPr algn="just" fontAlgn="base"/>
            <a:r>
              <a:rPr lang="pt-BR" dirty="0"/>
              <a:t>Folha de pagamento</a:t>
            </a:r>
            <a:endParaRPr lang="cs-CZ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6B17F516-11C4-4C94-BCB6-F3692F6C5024}"/>
              </a:ext>
            </a:extLst>
          </p:cNvPr>
          <p:cNvSpPr/>
          <p:nvPr/>
        </p:nvSpPr>
        <p:spPr>
          <a:xfrm>
            <a:off x="4921623" y="6113929"/>
            <a:ext cx="4159624" cy="5199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5644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ERP e CRM – Funcionalidades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 fontAlgn="base">
              <a:buNone/>
            </a:pPr>
            <a:r>
              <a:rPr lang="en-US" b="1" dirty="0" err="1"/>
              <a:t>Recursos</a:t>
            </a:r>
            <a:r>
              <a:rPr lang="en-US" b="1" dirty="0"/>
              <a:t> de CRM</a:t>
            </a:r>
          </a:p>
          <a:p>
            <a:pPr algn="just" fontAlgn="base"/>
            <a:r>
              <a:rPr lang="pt-BR" dirty="0"/>
              <a:t>Organize esforços de marketing.</a:t>
            </a:r>
          </a:p>
          <a:p>
            <a:pPr algn="just" fontAlgn="base"/>
            <a:r>
              <a:rPr lang="pt-BR" dirty="0"/>
              <a:t>Gerir o pipeline de vendas.</a:t>
            </a:r>
          </a:p>
          <a:p>
            <a:pPr algn="just" fontAlgn="base"/>
            <a:r>
              <a:rPr lang="pt-BR" dirty="0"/>
              <a:t>Calcule o tempo gasto na conversão de leads para o fecho de negócios.</a:t>
            </a:r>
          </a:p>
          <a:p>
            <a:pPr algn="just" fontAlgn="base"/>
            <a:r>
              <a:rPr lang="pt-BR" dirty="0"/>
              <a:t>Simplifique os seus processos de vendas.</a:t>
            </a:r>
          </a:p>
          <a:p>
            <a:pPr algn="just" fontAlgn="base"/>
            <a:r>
              <a:rPr lang="pt-BR" dirty="0"/>
              <a:t>Automatiza o atendimento ao cliente.</a:t>
            </a:r>
          </a:p>
          <a:p>
            <a:pPr algn="just" fontAlgn="base"/>
            <a:r>
              <a:rPr lang="pt-BR" dirty="0"/>
              <a:t>Acompanhe as interações de um cliente com a sua empresa.</a:t>
            </a:r>
          </a:p>
          <a:p>
            <a:pPr algn="just" fontAlgn="base"/>
            <a:r>
              <a:rPr lang="pt-BR" dirty="0"/>
              <a:t>Partilhe material de marketing e vendas.</a:t>
            </a:r>
          </a:p>
          <a:p>
            <a:pPr algn="just" fontAlgn="base"/>
            <a:r>
              <a:rPr lang="pt-BR" dirty="0"/>
              <a:t>Crie relatórios de dados.</a:t>
            </a:r>
          </a:p>
          <a:p>
            <a:pPr algn="just" fontAlgn="base"/>
            <a:r>
              <a:rPr lang="pt-BR" dirty="0"/>
              <a:t>Saiba quais os produtos que vendem melhor e quando.</a:t>
            </a:r>
            <a:endParaRPr lang="cs-CZ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C664AC4A-03C4-4542-BA9A-833AA4715537}"/>
              </a:ext>
            </a:extLst>
          </p:cNvPr>
          <p:cNvSpPr/>
          <p:nvPr/>
        </p:nvSpPr>
        <p:spPr>
          <a:xfrm>
            <a:off x="4849906" y="6158753"/>
            <a:ext cx="4177553" cy="4751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3503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ERP e CRM – Funcionalidades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fontAlgn="base"/>
            <a:r>
              <a:rPr lang="pt-BR" dirty="0"/>
              <a:t>Priorize leads.</a:t>
            </a:r>
          </a:p>
          <a:p>
            <a:pPr algn="just" fontAlgn="base"/>
            <a:r>
              <a:rPr lang="pt-BR" dirty="0"/>
              <a:t>Faça a gestão do stock com base em dados históricos de vendas.</a:t>
            </a:r>
          </a:p>
          <a:p>
            <a:pPr algn="just" fontAlgn="base"/>
            <a:r>
              <a:rPr lang="pt-BR" dirty="0"/>
              <a:t>Colabore para vender em equipa.</a:t>
            </a:r>
          </a:p>
          <a:p>
            <a:pPr algn="just" fontAlgn="base"/>
            <a:r>
              <a:rPr lang="pt-BR" dirty="0"/>
              <a:t>Faça a gestão dos seus contatos comerciais.</a:t>
            </a:r>
          </a:p>
          <a:p>
            <a:pPr algn="just" fontAlgn="base"/>
            <a:r>
              <a:rPr lang="pt-BR" dirty="0"/>
              <a:t>Faça a gestão dos seus leads de negócios.</a:t>
            </a:r>
          </a:p>
          <a:p>
            <a:pPr algn="just" fontAlgn="base"/>
            <a:r>
              <a:rPr lang="pt-BR" dirty="0"/>
              <a:t>Partilhe perfis de clientes com colegas de trabalho.</a:t>
            </a:r>
          </a:p>
          <a:p>
            <a:pPr algn="just" fontAlgn="base"/>
            <a:r>
              <a:rPr lang="pt-BR" dirty="0"/>
              <a:t>Veja de onde vêm os leads.</a:t>
            </a:r>
            <a:endParaRPr lang="cs-CZ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FB96BDFB-4D49-48DF-B76C-9B5A7BC646A8}"/>
              </a:ext>
            </a:extLst>
          </p:cNvPr>
          <p:cNvSpPr/>
          <p:nvPr/>
        </p:nvSpPr>
        <p:spPr>
          <a:xfrm>
            <a:off x="4939553" y="6122895"/>
            <a:ext cx="4141694" cy="5109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0086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ERP e CRM – Funcionalidades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3833" y="1825625"/>
            <a:ext cx="5716334" cy="4081463"/>
          </a:xfr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A96C03C7-57C4-4005-8B45-20BBF7685555}"/>
              </a:ext>
            </a:extLst>
          </p:cNvPr>
          <p:cNvSpPr/>
          <p:nvPr/>
        </p:nvSpPr>
        <p:spPr>
          <a:xfrm>
            <a:off x="5002305" y="6149789"/>
            <a:ext cx="4069977" cy="4840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1259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ERP e CRM – são necessários?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O debate sobre se precisa de um ERP ou CRM depende inteiramente da forma como precisa do desempenho do software.</a:t>
            </a:r>
          </a:p>
          <a:p>
            <a:pPr algn="just"/>
            <a:r>
              <a:rPr lang="pt-BR" dirty="0"/>
              <a:t>Ou seja, se apenas pretende melhorar o processo de vendas e marketing no seu negócio e está satisfeito com o software que está a utilizar para operações como a contabilidade e os RH, provavelmente apenas necessitará de um novo sistema de CRM.</a:t>
            </a:r>
          </a:p>
          <a:p>
            <a:pPr algn="just"/>
            <a:r>
              <a:rPr lang="pt-BR" dirty="0"/>
              <a:t>Em alternativa, se pretende rever completamente todos os diferentes tipos de software que a sua empresa está a utilizar, ou se está em estado de crescimento, então deve considerar investir num novo sistema ERP completo.</a:t>
            </a:r>
            <a:endParaRPr lang="cs-CZ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0BB164CE-F043-4277-81A0-71BCB28ABB9F}"/>
              </a:ext>
            </a:extLst>
          </p:cNvPr>
          <p:cNvSpPr/>
          <p:nvPr/>
        </p:nvSpPr>
        <p:spPr>
          <a:xfrm>
            <a:off x="4867834" y="6041763"/>
            <a:ext cx="4276165" cy="592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809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Introduction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err="1"/>
              <a:t>Customer</a:t>
            </a:r>
            <a:r>
              <a:rPr lang="pt-BR" dirty="0"/>
              <a:t> </a:t>
            </a:r>
            <a:r>
              <a:rPr lang="pt-BR" dirty="0" err="1"/>
              <a:t>Relationship</a:t>
            </a:r>
            <a:r>
              <a:rPr lang="pt-BR" dirty="0"/>
              <a:t> Management (também conhecido por CRM) e Enterprise </a:t>
            </a:r>
            <a:r>
              <a:rPr lang="pt-BR" dirty="0" err="1"/>
              <a:t>Resource</a:t>
            </a:r>
            <a:r>
              <a:rPr lang="pt-BR" dirty="0"/>
              <a:t> Planning (também conhecido por ERP) são praticamente duas faces da mesma moeda, dois ramos da mesma árvore e, para uma analogia ainda mais sofisticada, duas rodas no mesmo carro.</a:t>
            </a:r>
            <a:endParaRPr lang="cs-CZ" dirty="0"/>
          </a:p>
          <a:p>
            <a:pPr algn="just"/>
            <a:r>
              <a:rPr lang="pt-BR" dirty="0"/>
              <a:t>Embora neste caso o tipo de pneu seja diferente porque um ERP é um pneu de uso geral que pode ser utilizado em qualquer lugar.</a:t>
            </a:r>
            <a:endParaRPr lang="cs-CZ" dirty="0"/>
          </a:p>
          <a:p>
            <a:pPr algn="just"/>
            <a:r>
              <a:rPr lang="pt-BR" dirty="0"/>
              <a:t>O CRM, por outro lado, é como um pneu para a neve, para ser utilizado para um fim específico.</a:t>
            </a:r>
            <a:endParaRPr lang="cs-CZ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4E97F2AF-2275-4FD6-9128-C3BFB8AA954F}"/>
              </a:ext>
            </a:extLst>
          </p:cNvPr>
          <p:cNvSpPr/>
          <p:nvPr/>
        </p:nvSpPr>
        <p:spPr>
          <a:xfrm>
            <a:off x="4659530" y="6203577"/>
            <a:ext cx="4484470" cy="2892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8178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ERP e CRM – são necessários?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Da mesma forma, ambos os sistemas visam aumentar a rentabilidade da eficiência (embora com abordagens diferentes) para a sua empresa.</a:t>
            </a:r>
          </a:p>
          <a:p>
            <a:pPr algn="just"/>
            <a:r>
              <a:rPr lang="pt-BR" dirty="0"/>
              <a:t>Portanto, há vários aspetos do software a considerar antes de escolher o software mais adequado para a sua empresa.</a:t>
            </a:r>
          </a:p>
          <a:p>
            <a:pPr algn="just"/>
            <a:r>
              <a:rPr lang="pt-BR" dirty="0"/>
              <a:t>Idealmente, é essencial ter um sistema ERP para a gestão empresarial e um sistema CRM para a gestão de dados de clientes.</a:t>
            </a:r>
          </a:p>
          <a:p>
            <a:pPr algn="just"/>
            <a:r>
              <a:rPr lang="pt-BR" dirty="0"/>
              <a:t>No entanto, não é necessário.</a:t>
            </a:r>
            <a:endParaRPr lang="cs-CZ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58C54036-DCF3-4656-B15C-7E43AC073E4E}"/>
              </a:ext>
            </a:extLst>
          </p:cNvPr>
          <p:cNvSpPr/>
          <p:nvPr/>
        </p:nvSpPr>
        <p:spPr>
          <a:xfrm>
            <a:off x="4787153" y="6167718"/>
            <a:ext cx="4356847" cy="4840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3326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ERP e CRM – são necessários?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dirty="0"/>
              <a:t>Como pequena e média empresa (PME), precisará definitivamente de um software CRM, mas até estar pronto para crescer e expandir para novos horizontes, não precisará de um conjunto completo de software ERP.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Embora, mesmo que chegue a este ponto, seja possível que o ERP que pensa que melhor se adapta à sua organização tenha, na verdade, um problema evidente.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O sistema CRM falha.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Nesse caso, não se preocupe, pois a tecnologia disponível hoje em dia torna mais fácil do que nunca a integração de sistemas CRM de terceiros no seu sistema ERP.</a:t>
            </a:r>
            <a:endParaRPr lang="cs-CZ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6F1D3E8D-9D66-41A7-BFE5-6AE7A128B408}"/>
              </a:ext>
            </a:extLst>
          </p:cNvPr>
          <p:cNvSpPr/>
          <p:nvPr/>
        </p:nvSpPr>
        <p:spPr>
          <a:xfrm>
            <a:off x="4930587" y="6041763"/>
            <a:ext cx="4150660" cy="592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7630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ERP e CRM – são necessários?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/>
              <a:t>Em qualquer caso, pode ser forçado a executar uma combinação dos dois tipos de software.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Por exemplo, o software de configuração, preço e cotação (CPQ) é utilizado pelos profissionais de vendas e pela equipa para fornecer estimativas de custos para encomendas personalizadas.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É um tipo de sistema que depende muito da integração tanto com o ERP como com o CRM.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O que isto implica é que, para desenvolver um sistema CPQ robusto, a sua empresa necessitará de software ERP e CRM para extrair dados.</a:t>
            </a:r>
            <a:endParaRPr lang="cs-CZ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BC971D70-B0D5-42BD-8257-AD8E16980B52}"/>
              </a:ext>
            </a:extLst>
          </p:cNvPr>
          <p:cNvSpPr/>
          <p:nvPr/>
        </p:nvSpPr>
        <p:spPr>
          <a:xfrm>
            <a:off x="4912659" y="6131859"/>
            <a:ext cx="3944470" cy="50202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507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Vantagens e desvantagens do ERP e CRM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Por vezes, decidir qual o sistema mais importante para o seu negócio é como escolher entre uma fonte de energia e uma força orientadora num automóvel.</a:t>
            </a:r>
          </a:p>
          <a:p>
            <a:pPr algn="just"/>
            <a:r>
              <a:rPr lang="pt-BR" dirty="0"/>
              <a:t>No debate ERP </a:t>
            </a:r>
            <a:r>
              <a:rPr lang="pt-BR" dirty="0" err="1"/>
              <a:t>vs</a:t>
            </a:r>
            <a:r>
              <a:rPr lang="pt-BR" dirty="0"/>
              <a:t> CRM, o CRM é o coração da empresa ou o motor, se preferir, que impulsiona e impulsiona o negócio (de qualquer dimensão), principalmente porque aumenta as vendas e aumenta os lucros.</a:t>
            </a:r>
          </a:p>
          <a:p>
            <a:pPr algn="just"/>
            <a:r>
              <a:rPr lang="pt-BR" dirty="0"/>
              <a:t>Um ERP como o </a:t>
            </a:r>
            <a:r>
              <a:rPr lang="pt-BR" dirty="0" err="1"/>
              <a:t>axe</a:t>
            </a:r>
            <a:r>
              <a:rPr lang="pt-BR" dirty="0"/>
              <a:t> </a:t>
            </a:r>
            <a:r>
              <a:rPr lang="pt-BR" dirty="0" err="1"/>
              <a:t>Amazon</a:t>
            </a:r>
            <a:r>
              <a:rPr lang="pt-BR" dirty="0"/>
              <a:t>, por outro lado, é para uma empresa o que um volante é para um automóvel.</a:t>
            </a:r>
          </a:p>
          <a:p>
            <a:pPr algn="just"/>
            <a:r>
              <a:rPr lang="pt-BR" dirty="0"/>
              <a:t>O sistema permite que o seu negócio funcione com precisão e pode contornar os obstáculos de forma proativa.</a:t>
            </a:r>
            <a:endParaRPr lang="cs-CZ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E2B3DD35-897D-45E4-9B35-AA68077FD48D}"/>
              </a:ext>
            </a:extLst>
          </p:cNvPr>
          <p:cNvSpPr/>
          <p:nvPr/>
        </p:nvSpPr>
        <p:spPr>
          <a:xfrm>
            <a:off x="4840941" y="6149789"/>
            <a:ext cx="4159624" cy="4840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2086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Vantagens e desvantagens do ERP e CRM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dirty="0"/>
              <a:t>A forma como o CRM ajuda na principal fonte de rendimento de uma empresa, a gestão de clientes, é um primeiro passo significativo.</a:t>
            </a:r>
          </a:p>
          <a:p>
            <a:pPr algn="just"/>
            <a:r>
              <a:rPr lang="pt-BR" dirty="0"/>
              <a:t>Se o seu negócio é novo, o CRM é provavelmente a melhor aposta para o primeiro investimento do seu negócio.</a:t>
            </a:r>
          </a:p>
          <a:p>
            <a:pPr algn="just"/>
            <a:r>
              <a:rPr lang="pt-BR" dirty="0"/>
              <a:t>Mesmo as maiores empresas do mundo iriam à falência sem vendas, porque gerar e manter vendas (igualmente importantes) é muitas vezes o que torna tudo o resto possível.</a:t>
            </a:r>
          </a:p>
          <a:p>
            <a:pPr algn="just"/>
            <a:r>
              <a:rPr lang="pt-BR" dirty="0"/>
              <a:t>Se o software estiver a fazer o seu trabalho e o utilizar corretamente, o CRM irá ajudá-lo a crescer ao ponto de um ERP se tornar uma necessidade.</a:t>
            </a:r>
          </a:p>
          <a:p>
            <a:pPr algn="just"/>
            <a:r>
              <a:rPr lang="pt-BR" dirty="0"/>
              <a:t>À medida que a escala das operações cresce, um software deixará de ser suficiente.</a:t>
            </a:r>
          </a:p>
          <a:p>
            <a:pPr algn="just"/>
            <a:r>
              <a:rPr lang="pt-BR" dirty="0"/>
              <a:t>Necessitará de software para gerir um maior número de transações em compras, produção (no caso da manufatura), maior número de colaboradores e despesas relacionadas.</a:t>
            </a:r>
            <a:endParaRPr lang="cs-CZ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5C1CEE91-CEFC-4B7D-9929-459EB75E5675}"/>
              </a:ext>
            </a:extLst>
          </p:cNvPr>
          <p:cNvSpPr/>
          <p:nvPr/>
        </p:nvSpPr>
        <p:spPr>
          <a:xfrm>
            <a:off x="4787152" y="6176683"/>
            <a:ext cx="4231341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8802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Vantagens e desvantagens do ERP e CRM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É aí que entra um ERP.</a:t>
            </a:r>
          </a:p>
          <a:p>
            <a:pPr algn="just"/>
            <a:r>
              <a:rPr lang="pt-BR" dirty="0"/>
              <a:t>Um ERP permitir-lhe-á gerir sistematicamente os recursos da sua empresa e alocá-los de forma eficaz e eficiente.</a:t>
            </a:r>
          </a:p>
          <a:p>
            <a:pPr algn="just"/>
            <a:r>
              <a:rPr lang="pt-BR" dirty="0"/>
              <a:t>Como abordado nas secções anteriores, o ERP é a gestão abrangente do seu negócio, abrangendo todos os departamentos e processos.</a:t>
            </a:r>
          </a:p>
          <a:p>
            <a:pPr algn="just"/>
            <a:r>
              <a:rPr lang="pt-BR" dirty="0"/>
              <a:t>No entanto, se você e a sua equipa têm pouca experiência com automação, um ERP leva tempo a ser compreendido, configurado e implementado.</a:t>
            </a:r>
          </a:p>
          <a:p>
            <a:pPr algn="just"/>
            <a:r>
              <a:rPr lang="pt-BR" dirty="0"/>
              <a:t>A maioria dos ERP exige formação extensiva para garantir que funciona conforme planeado.</a:t>
            </a:r>
            <a:endParaRPr lang="cs-CZ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86E10275-4269-4904-B4DB-6BE6236FF53B}"/>
              </a:ext>
            </a:extLst>
          </p:cNvPr>
          <p:cNvSpPr/>
          <p:nvPr/>
        </p:nvSpPr>
        <p:spPr>
          <a:xfrm>
            <a:off x="4823012" y="6041763"/>
            <a:ext cx="4320988" cy="592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3273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Vantagens e desvantagens do ERP e CRM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No entanto, utilizar um ERP e um CRM em conjunto permite a uma empresa procurar as vantagens de ambos, ao mesmo tempo que reduz o impacto das desvantagens.</a:t>
            </a:r>
          </a:p>
          <a:p>
            <a:pPr algn="just"/>
            <a:r>
              <a:rPr lang="pt-BR" dirty="0"/>
              <a:t>O sistema CRM gera mais receitas através de números de vendas mais elevados, enquanto o sistema ERP diminui as despesas operacionais gerais.</a:t>
            </a:r>
          </a:p>
          <a:p>
            <a:pPr algn="just"/>
            <a:r>
              <a:rPr lang="pt-BR" dirty="0"/>
              <a:t>Como um só, estes sistemas podem ajudar uma empresa a procurar o crescimento através da eficiência e da expansão simultaneamente.</a:t>
            </a:r>
          </a:p>
          <a:p>
            <a:pPr algn="just"/>
            <a:r>
              <a:rPr lang="pt-BR" dirty="0"/>
              <a:t>Os sistemas ERP e CRM podem ainda ser benéficos mesmo se utilizados em separado, mas limitam potencialmente a empresa a uma via de crescimento mais estreita.</a:t>
            </a:r>
            <a:endParaRPr lang="cs-CZ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FCEC1EF0-762C-4277-902B-92EC5F94F2FC}"/>
              </a:ext>
            </a:extLst>
          </p:cNvPr>
          <p:cNvSpPr/>
          <p:nvPr/>
        </p:nvSpPr>
        <p:spPr>
          <a:xfrm>
            <a:off x="4527177" y="6071530"/>
            <a:ext cx="4589929" cy="4213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7555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Vantagens e desvantagens do ERP e CRM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3206190"/>
            <a:ext cx="8064000" cy="1401669"/>
          </a:xfrm>
        </p:spPr>
        <p:txBody>
          <a:bodyPr/>
          <a:lstStyle/>
          <a:p>
            <a:pPr algn="just"/>
            <a:r>
              <a:rPr lang="pt-BR" dirty="0"/>
              <a:t>Assim, a melhor ação a tomar é olhar para a situação não como ERP versus CRM, mas como sistemas ERP e CRM a trabalhar em conjunto para aproveitar ao máximo o potencial de ambos os tipos de software.</a:t>
            </a:r>
            <a:endParaRPr lang="cs-CZ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79B89DF6-7134-4099-9A04-3475B5A42619}"/>
              </a:ext>
            </a:extLst>
          </p:cNvPr>
          <p:cNvSpPr/>
          <p:nvPr/>
        </p:nvSpPr>
        <p:spPr>
          <a:xfrm>
            <a:off x="4661646" y="6041763"/>
            <a:ext cx="4482353" cy="592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7467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CODE GENIUS ERP &amp; CRM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cs-CZ" b="1" dirty="0"/>
          </a:p>
          <a:p>
            <a:pPr algn="ctr"/>
            <a:endParaRPr lang="cs-CZ" sz="3600" b="1" dirty="0"/>
          </a:p>
          <a:p>
            <a:pPr algn="ctr"/>
            <a:endParaRPr lang="cs-CZ" sz="3600" b="1" dirty="0"/>
          </a:p>
          <a:p>
            <a:pPr marL="0" indent="0" algn="ctr">
              <a:buNone/>
            </a:pPr>
            <a:r>
              <a:rPr lang="cs-CZ" sz="3600" b="1" dirty="0"/>
              <a:t>Obrigado pela sua atenção</a:t>
            </a:r>
            <a:endParaRPr lang="cs-CZ" sz="6000" b="1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FA595770-B9F8-4D37-8EDD-B354C8386F47}"/>
              </a:ext>
            </a:extLst>
          </p:cNvPr>
          <p:cNvSpPr/>
          <p:nvPr/>
        </p:nvSpPr>
        <p:spPr>
          <a:xfrm>
            <a:off x="4285130" y="6041763"/>
            <a:ext cx="4643717" cy="592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4803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Introduction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/>
              <a:t>Desta forma, os sistemas ERP e o software CRM são, de facto, bastante semelhantes em muitos aspetos.</a:t>
            </a:r>
          </a:p>
          <a:p>
            <a:pPr algn="just"/>
            <a:r>
              <a:rPr lang="pt-BR" dirty="0"/>
              <a:t>A principal é que ambos os tipos de sistemas visam aumentar a rentabilidade global do seu negócio.</a:t>
            </a:r>
          </a:p>
          <a:p>
            <a:pPr algn="just"/>
            <a:r>
              <a:rPr lang="pt-BR" dirty="0"/>
              <a:t>Tal como está implícito nas analogias acima referidas, ambos os sistemas têm alguma sobreposição em algumas áreas e podem, por isso, ser integrados entre si.</a:t>
            </a:r>
          </a:p>
          <a:p>
            <a:pPr algn="just"/>
            <a:r>
              <a:rPr lang="pt-BR" dirty="0"/>
              <a:t>No entanto, devido ao facto de as funcionalidades principais serem exclusivas de cada sistema, é melhor considerá-las inicialmente como sistemas autónomos, de forma a facilitar a sua compreensão de como um ERP e um CRM podem desempenhar um papel individualmente e, em seguida, juntos.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C981F6BB-4204-4FFB-9DF7-D3063865C3B6}"/>
              </a:ext>
            </a:extLst>
          </p:cNvPr>
          <p:cNvSpPr/>
          <p:nvPr/>
        </p:nvSpPr>
        <p:spPr>
          <a:xfrm>
            <a:off x="4912659" y="6041763"/>
            <a:ext cx="4141694" cy="592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072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ERP – </a:t>
            </a:r>
            <a:r>
              <a:rPr lang="en-US" dirty="0"/>
              <a:t>D</a:t>
            </a:r>
            <a:r>
              <a:rPr lang="cs-CZ" dirty="0"/>
              <a:t>efinição e </a:t>
            </a:r>
            <a:r>
              <a:rPr lang="en-US" dirty="0"/>
              <a:t>F</a:t>
            </a:r>
            <a:r>
              <a:rPr lang="cs-CZ" dirty="0"/>
              <a:t>unção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Em termos mais simples, um CRM gere a relação entre a sua empresa e o cliente, enquanto um ERP é utilizado para gerir toda a empresa, muitas vezes incluindo os clientes.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Assim sendo, um ERP é um sistema construído para melhorar a eficiência de todos os processos de negócio através da automatização e redução do manuseamento manual de papel.</a:t>
            </a:r>
            <a:endParaRPr lang="cs-CZ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27B1FBA1-4E05-47DE-86A3-2D8102940C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5276" y="6134009"/>
            <a:ext cx="5090979" cy="717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599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ERP – </a:t>
            </a:r>
            <a:r>
              <a:rPr lang="en-US" dirty="0"/>
              <a:t>D</a:t>
            </a:r>
            <a:r>
              <a:rPr lang="cs-CZ" dirty="0"/>
              <a:t>efinição e </a:t>
            </a:r>
            <a:r>
              <a:rPr lang="en-US" dirty="0"/>
              <a:t>F</a:t>
            </a:r>
            <a:r>
              <a:rPr lang="cs-CZ" dirty="0"/>
              <a:t>unção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268" y="1825625"/>
            <a:ext cx="4081463" cy="4081463"/>
          </a:xfr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07313D92-8910-47B4-9DE4-DC0293172F3A}"/>
              </a:ext>
            </a:extLst>
          </p:cNvPr>
          <p:cNvSpPr/>
          <p:nvPr/>
        </p:nvSpPr>
        <p:spPr>
          <a:xfrm>
            <a:off x="4885764" y="6194613"/>
            <a:ext cx="4150659" cy="4392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270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ERP – </a:t>
            </a:r>
            <a:r>
              <a:rPr lang="en-US" dirty="0"/>
              <a:t>D</a:t>
            </a:r>
            <a:r>
              <a:rPr lang="cs-CZ" dirty="0"/>
              <a:t>efinição e </a:t>
            </a:r>
            <a:r>
              <a:rPr lang="en-US" dirty="0"/>
              <a:t>F</a:t>
            </a:r>
            <a:r>
              <a:rPr lang="cs-CZ" dirty="0"/>
              <a:t>unção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Ambos os sistemas permitem a partilha rápida de informação padronizada entre todos os departamentos, melhorando assim a velocidade de comunicação.</a:t>
            </a:r>
          </a:p>
          <a:p>
            <a:pPr algn="just"/>
            <a:r>
              <a:rPr lang="pt-BR" dirty="0"/>
              <a:t>Os colaboradores inserem todos os dados no sistema ERP dependendo da relevância, que depois cria um instantâneo em tempo real de toda a empresa para uma visão geral rápida.</a:t>
            </a:r>
          </a:p>
          <a:p>
            <a:pPr algn="just"/>
            <a:r>
              <a:rPr lang="pt-BR" dirty="0"/>
              <a:t>Como é sempre mais fácil </a:t>
            </a:r>
            <a:r>
              <a:rPr lang="pt-BR" dirty="0" err="1"/>
              <a:t>detetar</a:t>
            </a:r>
            <a:r>
              <a:rPr lang="pt-BR" dirty="0"/>
              <a:t> tendências e discrepâncias com dados apresentados visualmente, será automaticamente capaz de identificar, </a:t>
            </a:r>
            <a:r>
              <a:rPr lang="pt-BR" dirty="0" err="1"/>
              <a:t>intercetar</a:t>
            </a:r>
            <a:r>
              <a:rPr lang="pt-BR" dirty="0"/>
              <a:t> e mitigar os danos causados.</a:t>
            </a:r>
            <a:endParaRPr lang="cs-CZ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538C52B0-1F8A-478B-9D19-5E211CBA405E}"/>
              </a:ext>
            </a:extLst>
          </p:cNvPr>
          <p:cNvSpPr/>
          <p:nvPr/>
        </p:nvSpPr>
        <p:spPr>
          <a:xfrm>
            <a:off x="4831977" y="6041762"/>
            <a:ext cx="4168588" cy="592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91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ERP – </a:t>
            </a:r>
            <a:r>
              <a:rPr lang="en-US" dirty="0"/>
              <a:t>D</a:t>
            </a:r>
            <a:r>
              <a:rPr lang="cs-CZ" dirty="0"/>
              <a:t>efinição e </a:t>
            </a:r>
            <a:r>
              <a:rPr lang="en-US" dirty="0"/>
              <a:t>F</a:t>
            </a:r>
            <a:r>
              <a:rPr lang="cs-CZ" dirty="0"/>
              <a:t>unção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Os departamentos da organização podem então planear preventivamente os problemas antes que se tornem um problema.</a:t>
            </a:r>
          </a:p>
          <a:p>
            <a:pPr algn="just"/>
            <a:r>
              <a:rPr lang="pt-BR" dirty="0"/>
              <a:t>Em suma, um ERP permite que a empresa se concentre nos dados, em vez das operações e, portanto, fornece um método para agilizar os processos de negócio a todos os níveis.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A9DE951B-C2E2-4FFD-BE04-7C0E2E3C0926}"/>
              </a:ext>
            </a:extLst>
          </p:cNvPr>
          <p:cNvSpPr/>
          <p:nvPr/>
        </p:nvSpPr>
        <p:spPr>
          <a:xfrm>
            <a:off x="4867834" y="6041763"/>
            <a:ext cx="4123765" cy="592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944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CRM – definição e função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Um CRM inclui sistemas, subsistemas e processos para gerir as interações de uma empresa com os clientes atuais e potenciais.</a:t>
            </a:r>
          </a:p>
          <a:p>
            <a:pPr algn="just"/>
            <a:r>
              <a:rPr lang="pt-BR" dirty="0"/>
              <a:t>O software CRM consiste nas funcionalidades e ferramentas necessárias para organizar, automatizar e sincronizar as vendas, o marketing e o serviço ao cliente.</a:t>
            </a:r>
          </a:p>
          <a:p>
            <a:pPr algn="just"/>
            <a:r>
              <a:rPr lang="pt-BR" dirty="0"/>
              <a:t>Ao longo dos anos, o CRM desenvolveu-se para incluir todas as áreas da experiência do cliente, elevando assim os benefícios acima mencionados.</a:t>
            </a:r>
          </a:p>
          <a:p>
            <a:pPr algn="just"/>
            <a:r>
              <a:rPr lang="pt-BR" dirty="0"/>
              <a:t>Os sistemas melhorados mantêm o cliente satisfeito e, por sua vez, mantêm-no fiel, com maior probabilidade de voltar e, portanto, mais valioso para a sua dinâmica de business </a:t>
            </a:r>
            <a:r>
              <a:rPr lang="pt-BR" dirty="0" err="1"/>
              <a:t>intelligence</a:t>
            </a:r>
            <a:r>
              <a:rPr lang="pt-BR" dirty="0"/>
              <a:t>.</a:t>
            </a:r>
            <a:endParaRPr lang="cs-CZ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D3570DB6-57A8-4F89-A8F9-FDBC425F0F32}"/>
              </a:ext>
            </a:extLst>
          </p:cNvPr>
          <p:cNvSpPr/>
          <p:nvPr/>
        </p:nvSpPr>
        <p:spPr>
          <a:xfrm>
            <a:off x="4912659" y="6041763"/>
            <a:ext cx="4141694" cy="592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863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347199"/>
            <a:ext cx="8064000" cy="1325563"/>
          </a:xfrm>
        </p:spPr>
        <p:txBody>
          <a:bodyPr/>
          <a:lstStyle/>
          <a:p>
            <a:r>
              <a:rPr lang="cs-CZ" dirty="0"/>
              <a:t>CRM – definição e função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25625"/>
            <a:ext cx="8064000" cy="2620869"/>
          </a:xfrm>
        </p:spPr>
        <p:txBody>
          <a:bodyPr/>
          <a:lstStyle/>
          <a:p>
            <a:pPr algn="just"/>
            <a:r>
              <a:rPr lang="pt-BR" dirty="0"/>
              <a:t>Pode-se ainda dizer que o CRM é, na sua essência, o processo de identificação de potenciais leads e prospects, nutrindo-os e conduzindo-os através do processo de vendas até ao fecho da transação.</a:t>
            </a:r>
          </a:p>
          <a:p>
            <a:pPr algn="just"/>
            <a:r>
              <a:rPr lang="pt-BR" dirty="0"/>
              <a:t>Uma vez que se tornam clientes, o CRM garante que mantém essa relação e incentiva a repetição de negócios – sejam pedidos mais frequentes ou de valor mais elevado.</a:t>
            </a:r>
            <a:endParaRPr lang="cs-CZ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EC7A04B2-5A70-4125-958A-E4F4C3E51FD3}"/>
              </a:ext>
            </a:extLst>
          </p:cNvPr>
          <p:cNvSpPr/>
          <p:nvPr/>
        </p:nvSpPr>
        <p:spPr>
          <a:xfrm>
            <a:off x="4975411" y="6041763"/>
            <a:ext cx="4105836" cy="592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64022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 PPT_základní_CZ</Template>
  <TotalTime>1347</TotalTime>
  <Words>2277</Words>
  <Application>Microsoft Office PowerPoint</Application>
  <PresentationFormat>Apresentação na tela (4:3)</PresentationFormat>
  <Paragraphs>151</Paragraphs>
  <Slides>28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Motiv Office</vt:lpstr>
      <vt:lpstr>Office Theme</vt:lpstr>
      <vt:lpstr>ERP and CRM Systems</vt:lpstr>
      <vt:lpstr>Introduction</vt:lpstr>
      <vt:lpstr>Introduction</vt:lpstr>
      <vt:lpstr>ERP – Definição e Função</vt:lpstr>
      <vt:lpstr>ERP – Definição e Função</vt:lpstr>
      <vt:lpstr>ERP – Definição e Função</vt:lpstr>
      <vt:lpstr>ERP – Definição e Função</vt:lpstr>
      <vt:lpstr>CRM – definição e função</vt:lpstr>
      <vt:lpstr>CRM – definição e função</vt:lpstr>
      <vt:lpstr>CRM – definição e função</vt:lpstr>
      <vt:lpstr>Como estão relacionados o ERP e o CRM?</vt:lpstr>
      <vt:lpstr>Como estão relacionados o ERP e o CRM?</vt:lpstr>
      <vt:lpstr>Como estão relacionados o ERP e o CRM?</vt:lpstr>
      <vt:lpstr>ERP e CRM – Diferença</vt:lpstr>
      <vt:lpstr>ERP e CRM – Funcionalidades</vt:lpstr>
      <vt:lpstr>ERP e CRM – Funcionalidades</vt:lpstr>
      <vt:lpstr>ERP e CRM – Funcionalidades</vt:lpstr>
      <vt:lpstr>ERP e CRM – Funcionalidades</vt:lpstr>
      <vt:lpstr>ERP e CRM – são necessários?</vt:lpstr>
      <vt:lpstr>ERP e CRM – são necessários?</vt:lpstr>
      <vt:lpstr>ERP e CRM – são necessários?</vt:lpstr>
      <vt:lpstr>ERP e CRM – são necessários?</vt:lpstr>
      <vt:lpstr>Vantagens e desvantagens do ERP e CRM</vt:lpstr>
      <vt:lpstr>Vantagens e desvantagens do ERP e CRM</vt:lpstr>
      <vt:lpstr>Vantagens e desvantagens do ERP e CRM</vt:lpstr>
      <vt:lpstr>Vantagens e desvantagens do ERP e CRM</vt:lpstr>
      <vt:lpstr>Vantagens e desvantagens do ERP e CRM</vt:lpstr>
      <vt:lpstr>CODE GENIUS ERP &amp; CRM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Process Modelling</dc:title>
  <dc:creator>Pavlík Lukáš</dc:creator>
  <cp:lastModifiedBy>Agostinho Soberano</cp:lastModifiedBy>
  <cp:revision>113</cp:revision>
  <dcterms:created xsi:type="dcterms:W3CDTF">2019-01-16T11:53:31Z</dcterms:created>
  <dcterms:modified xsi:type="dcterms:W3CDTF">2024-07-04T14:47:54Z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